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64" r:id="rId19"/>
    <p:sldId id="263" r:id="rId20"/>
    <p:sldId id="262" r:id="rId21"/>
    <p:sldId id="261" r:id="rId22"/>
    <p:sldId id="260" r:id="rId23"/>
    <p:sldId id="284" r:id="rId24"/>
    <p:sldId id="283" r:id="rId25"/>
    <p:sldId id="282" r:id="rId26"/>
    <p:sldId id="281" r:id="rId27"/>
    <p:sldId id="280" r:id="rId28"/>
    <p:sldId id="286" r:id="rId29"/>
    <p:sldId id="285" r:id="rId3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27" autoAdjust="0"/>
    <p:restoredTop sz="94660"/>
  </p:normalViewPr>
  <p:slideViewPr>
    <p:cSldViewPr snapToGrid="0">
      <p:cViewPr varScale="1">
        <p:scale>
          <a:sx n="77" d="100"/>
          <a:sy n="77" d="100"/>
        </p:scale>
        <p:origin x="132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391542-F6DE-40BB-9D63-8AD83EC9AC07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C54E6C-2301-4DAE-872F-73293FF2A3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1396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C54E6C-2301-4DAE-872F-73293FF2A3FA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50564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4F33-91AC-4A1A-83E9-DD44CF9CBE79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63E09-C0A6-4554-866C-5D861849B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3852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4F33-91AC-4A1A-83E9-DD44CF9CBE79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63E09-C0A6-4554-866C-5D861849B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6156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4F33-91AC-4A1A-83E9-DD44CF9CBE79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63E09-C0A6-4554-866C-5D861849B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0092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4F33-91AC-4A1A-83E9-DD44CF9CBE79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63E09-C0A6-4554-866C-5D861849B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626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4F33-91AC-4A1A-83E9-DD44CF9CBE79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63E09-C0A6-4554-866C-5D861849B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0301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4F33-91AC-4A1A-83E9-DD44CF9CBE79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63E09-C0A6-4554-866C-5D861849B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5933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4F33-91AC-4A1A-83E9-DD44CF9CBE79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63E09-C0A6-4554-866C-5D861849B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7032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4F33-91AC-4A1A-83E9-DD44CF9CBE79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63E09-C0A6-4554-866C-5D861849B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1322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4F33-91AC-4A1A-83E9-DD44CF9CBE79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63E09-C0A6-4554-866C-5D861849B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6176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4F33-91AC-4A1A-83E9-DD44CF9CBE79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63E09-C0A6-4554-866C-5D861849B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5494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84F33-91AC-4A1A-83E9-DD44CF9CBE79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F63E09-C0A6-4554-866C-5D861849B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057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284F33-91AC-4A1A-83E9-DD44CF9CBE79}" type="datetimeFigureOut">
              <a:rPr lang="ru-RU" smtClean="0"/>
              <a:t>14.04.2025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F63E09-C0A6-4554-866C-5D861849B1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9157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6.wdp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9.wdp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2.wdp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4.wdp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7" Type="http://schemas.microsoft.com/office/2007/relationships/hdphoto" Target="../media/hdphoto17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microsoft.com/office/2007/relationships/hdphoto" Target="../media/hdphoto16.wdp"/><Relationship Id="rId4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9.wdp"/><Relationship Id="rId4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20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1.wdp"/><Relationship Id="rId4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 algn="ctr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СТМС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sz="2000" b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indent="0">
              <a:lnSpc>
                <a:spcPct val="170000"/>
              </a:lnSpc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               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возведения монолитных конструкций высотных зданий-1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6877" y="83127"/>
            <a:ext cx="1140032" cy="9144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СТМС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226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89557" y="2295564"/>
            <a:ext cx="10008540" cy="2000864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Вопросы: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Конструктивные особенности высотных зданий.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строительства подземной части высотных и уникальных зданий. 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5729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724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Высотные и уникальные здания представляют собой строительные системы замкнутой геометрической формы, надземная часть которых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выше 75 м и 100 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соответственно. Симбиоз конструкторских, технических и технологических решений позволяет осваивать подземные пространства под эти здания не меньшей глубины. Однако особое значение здесь приобретают вопросы технологии и организации строительства как подземной, так и надземной частей здания.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показывает практика, основная часть конструктивных элементов высотных и уникальных зданий выполняется с применением монолитной технологии и редко — со сборно-монолитной. Хотя за рубежом в последнее время большую популярность получила именно сборно-монолитная технология строительства. Это объясняется тем, что сборно-монолитная технология и применение модульных элементов при возведении высотных зданий намного удешевляют стоимость готовой строительной продукции. 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Вместе с тем монолитные здания обладают целым рядом преимуществ в силу технологических особенностей: 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они более устойчивы к влиянию техногенных и прочих неблагоприятных факторов окружающей среды; 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обладают высокой сейсмоустойчивостью, что обеспечивается жесткостью и особой прочностью конструкций.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Китай, где в таких мегаполисах, как Шанхай, Пекин, Харбин и др., сейсмоактивность которых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достигает 8…9 баллов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основной упор делается на строительство небоскребов из монолитного железобетона. </a:t>
            </a:r>
          </a:p>
          <a:p>
            <a:pPr algn="just">
              <a:spcBef>
                <a:spcPts val="60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Китай по количеству самых высоких сооружений занимает первое место в мире.</a:t>
            </a:r>
          </a:p>
          <a:p>
            <a:pPr algn="just">
              <a:spcBef>
                <a:spcPts val="600"/>
              </a:spcBef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Отметим, что Китай — единственная ведущая страна в мире по возведению монолитных зданий, доля монолитного строительства составляет более 98 %, при этом здесь, в отличие от многих стран, предпочтение дает не модульным конструкциям, а монолиту. </a:t>
            </a:r>
            <a:endParaRPr lang="ru-RU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3745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 преимуществам можно отнести: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бесшовной конструкции, что обеспечивается отсутствием стыков; долговечность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службы составляет 150—200 лет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удешевление отделочных работ, так как стены и потолки готовы к отделке практически сразу после возведения;</a:t>
            </a:r>
          </a:p>
          <a:p>
            <a:pPr marL="285750" indent="-285750" algn="just"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работы в зимний период при температуре воздуха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–25 °С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перечисленным выше преимуществам стало возможным строительство масштабных строительных объектов.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Яркий пример эффективного применения монолитного бетона в сочетании со стальной арматурой — современные небоскребы, возводимые практически во всех крупных городах мира и являющиеся своего рода символом общественной, политической и бизнес-активности.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Стоит особо отметить, что помимо этого проектирование и строительство подобных высотных зданий стимулирует развитие новых архитектурных идей и инновационных подходов к развитию строительной сферы в целом.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Для реализации того или иного проекта небоскреба изготовление бетона осуществляется по индивидуальной технологии. Так, к примеру, российская девелоперская компания Capital Group для возведения башни-небоскреба «Око» в ММДЦ «Москва-Сити» впервые для столичной строительной практики прибегла к использованию бетона класса прочности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В100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который был разработан именно для этого случая.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Его высокие прочностные характеристики позволили применять на этаже колонны с более узким сечением, в результате чего удалось уменьшить толщину конструкций, не снижая опорные характеристики.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413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290855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1" y="0"/>
            <a:ext cx="12290856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Особая технология изготовления бетона была применена при строительстве дубайского небоскреба «Бурдж Халифа»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высотой 828 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с учетом специфики климата региона было принято решение в бетон, используемый для устройства фундамента, добавлять лед, при этом общий объем бетона составил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45 000 м3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столице Малайзии, городе Куала-Лумпур, при взведении высотных башен-близнецов Petronas Towers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452 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в бетон для устройства фундамента каждого из небоскребов вводили кварц; всего было использовано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13 000 м3 бетона.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Значительное количество бетона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свыше 46 000 м3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согласно расчетам, было применено для устройства фундамента строящегося в Санкт-Петербурге небоскреба, являющегося частью общественно-делового комплекса «Лахта Центр».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Бетоны классов прочности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В80—В100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 своим характеристикам практически не уступают стали.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между тем повышение прочности бетона сопряжено с рядом отрицательных моментов. Так, прежде всего, повышается стоимость бетона, а также он становится более хрупким и менее огнестойким.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Однако, даже несмотря на это, использование высокопрочного бетона и его модификаций дает возможность, во-первых,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снизить расход арматуры до 35 %,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во-вторых,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сократить время, необходимое для набора бетоном прочности, до двух-трех суток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(в том числе в зимних условиях и без электроподогрева).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Кроме того, самоуплотняющиеся и прочие бетоны повышенной консистенции обеспечивают практически полное отсутствие вибрации конструкций.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Организация непрерывного производства бетонной смеси, необходимой в больших объемах, подъема на проектную отметку, укладки, ухода требует правильного выбора опалубочных систем, машин и механизмов с учетом особенности возведения сооружения, выбраненной технологии, погодных условий.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045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663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Конструктивные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высотных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зданий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Такие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высотных зданий, как пространственная жесткость, прочность и устойчивость, достигаются благодаря совместной работе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действующих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здание горизонтальных и вертикальных конструкций —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стен и рам соответственно.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вида нагрузок передаются через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перекрытия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вертикальным несущим конструкциям, а от них на грунт.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вертикальных элементов и особенности их расположения в плане влияют на интенсивность, направление и характер передачи данных нагрузок.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Конструктивные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решения, принимаемые в рамках реализации того или иного проекта высотного сооружения, должны соответствовать целому ряду условий, среди которых необходимо отметить следующие: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функциональное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назначение возводимого объекта;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его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высота;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комплексная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 высотного объекта;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природно-климатические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местности, где осуществляется строительство объекта;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градостроительная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ситуация;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совокупность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архитектурно-планировочных решений;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архитектурно-композиционные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-инженерно-технические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и оборудование.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Первостепенную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важность имеют условия 1—4, тогда как остальные факторы в значительно большей мере обусловлены спецификой условий конкретного строительства.</a:t>
            </a:r>
          </a:p>
        </p:txBody>
      </p:sp>
    </p:spTree>
    <p:extLst>
      <p:ext uri="{BB962C8B-B14F-4D97-AF65-F5344CB8AC3E}">
        <p14:creationId xmlns:p14="http://schemas.microsoft.com/office/powerpoint/2010/main" val="302497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540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несущие конструкции, согласно принятой конструктивной схеме, могут состоять как из системы стоек и балок типа каркасов, так и из системы стен-диафрагм — сплошных или решетчатых.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Кроме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того,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возможен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комбинированный вариант системы. Стены-диафрагмы, в свою очередь, могут включать линейные элементы либо могут быть объединены в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трехмерные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 — так называемые ядра (стволы) жесткости.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касается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плоских стен, то здесь также возможно несколько вариантов: они могут быть непрерывными в плане, пересекающими все здание, или располагаться произвольно.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целях предотвращения нежелательных деформаций возводимого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высотного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 следует принимать вертикальные несущие конструкции из жестких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элементов, поскольку именно они воспринимают серьезные горизонтальные нагрузки, прежде всего ветровые, а также сейсмические.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повышения жесткости в продольном и поперечном направлениях здания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предусмотрена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горизонтальных связей, через которые и происходит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горизонтальных нагрузок посредством соединений, устраиваемых между вертикальными несущими конструкциями и перекрытиями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/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конструктивной системы строящегося объекта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выбираются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вертикальные несущие конструкции, их комбинации и связи, при этом жесткость конструктивной системы определяется расчетом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обусловлена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множеством факторов, среди которых самым значимым в аспекте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устойчивости необходимо считать сопротивления объекта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ветровым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нагрузкам, возрастающим по мере повышения его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этажности.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24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схематично представлены основные и комбинированные конструктивные системы высотных зданий.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5864" y="571499"/>
            <a:ext cx="11990342" cy="504299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00829" y="5774580"/>
            <a:ext cx="119903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 комбинированные конструктивные системы зданий повышенной этажности: а — стеновая; б — каркасная (рамная); в — каркасная с диафрагмами жесткости; г — ствольная; д — каркасно-ствольная; е — коробчатая (оболочковая); ж — коробчато-ствольная (оболочково-ствольная) [6] </a:t>
            </a:r>
          </a:p>
        </p:txBody>
      </p:sp>
    </p:spTree>
    <p:extLst>
      <p:ext uri="{BB962C8B-B14F-4D97-AF65-F5344CB8AC3E}">
        <p14:creationId xmlns:p14="http://schemas.microsoft.com/office/powerpoint/2010/main" val="685269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440" y="0"/>
            <a:ext cx="11965577" cy="582603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180703" y="6018851"/>
            <a:ext cx="118305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Рис.2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Схемы конструктивных систем с ядром жесткости: а, б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подвесными этажами; в—д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консольными этажами; е—з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—-комбинированные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системы; ж, з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предварительно напряженными подвесками</a:t>
            </a:r>
          </a:p>
        </p:txBody>
      </p:sp>
    </p:spTree>
    <p:extLst>
      <p:ext uri="{BB962C8B-B14F-4D97-AF65-F5344CB8AC3E}">
        <p14:creationId xmlns:p14="http://schemas.microsoft.com/office/powerpoint/2010/main" val="1600016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8172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касается вертикальных несущих конструкций, то принято выделять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главные конструктивные системы объектов повышенной этажности: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каркасная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(рамная) система — это система с пространственным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каркасом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виде рам, которая используется, как правило, при возведении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высотных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сейсмоустойчивых объектов; среди разновидностей каркасной системы выделяют рамно-каркасные, каркасно-ствольные системы и каркасные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диафрагмами жесткости;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стеновая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(бескаркасная, диафрагмовая) система нашла широкое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строительстве жилых зданий различных планировочных типов, но при том, что высота объекта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превышает 30 этажей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ствольная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зарекомендовала себя для высотных зданий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16 этажей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при этом максимально эффективной она оказывается для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компактных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плане объектов, в том числе при сейсмостойком строительстве и при условии неравномерных деформаций основания, т. е. на грунтах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неустойчивой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физико-механической формой, над горными выработками и пр.;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оболочковая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(коробчатая) система — это система, применение которой актуально для высотных объектов уникального характера, имеющих самое различное назначение — жилое, административное и др.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Подземные конструкции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высотных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зданий являются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нагруженными, поскольку на них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передаются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нагрузки, действующие на объект, — вертикальные, ветровые, а также сейсмические.</a:t>
            </a:r>
          </a:p>
        </p:txBody>
      </p:sp>
    </p:spTree>
    <p:extLst>
      <p:ext uri="{BB962C8B-B14F-4D97-AF65-F5344CB8AC3E}">
        <p14:creationId xmlns:p14="http://schemas.microsoft.com/office/powerpoint/2010/main" val="155081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423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высотных зданий важным моментов является выбор типа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фундамента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ведь от этого напрямую зависит надежность функционирования всех остальных несущих конструкций высотного здания и, что не менее важно, комфортность пребывание в нем людей.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фундаментом понимают подземную часть сооружения, которая воспринимает сумму постоянных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временных нагрузок, возникающих в надземных частях, и распределяет это давление по основанию.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типа фундамента должен осуществляться с учетом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инженерно-геологических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 на строительной площадке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касается определения глубины заложения фундамента, то следует исходить из того условия, что она должна обеспечивать жесткость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подземной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 возводимого объекта, а также заделку объекта в основание и уменьшение осадок и кренов здания.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образом, к числу самых эффективных решений по устройству фундаментов зданий повышенной этажности закономерно отнести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 конструктивные типы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8736" y="4231927"/>
            <a:ext cx="12073264" cy="161236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59368" y="5934670"/>
            <a:ext cx="1219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Рис.3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Конструктивные типы фундаментов высотных зданий: а — плитный; б — плитный переменной толщины; в — плитный коробчатого типа; г — свайный со сплошным плитным ростверком; д — комбинированный свайно-плитный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8104" y="0"/>
            <a:ext cx="12073264" cy="458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Технологии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строительства подземной части высотных и уникальных зданий. </a:t>
            </a:r>
          </a:p>
        </p:txBody>
      </p:sp>
    </p:spTree>
    <p:extLst>
      <p:ext uri="{BB962C8B-B14F-4D97-AF65-F5344CB8AC3E}">
        <p14:creationId xmlns:p14="http://schemas.microsoft.com/office/powerpoint/2010/main" val="307078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Конструктивные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типы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фундаментов(рис.3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плитные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фундаменты повышенной жесткости и плитные фундаменты переменной толщины, а также плитные фундаменты коробчатого типа,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обладающие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развитой подземной частью, на естественном или укрепленном основании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свайные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фундаменты, в частности представляющие собой глубокие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опоры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заделкой нижних концов в коренные грунтовые породы — известняки;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комбинированные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свайно-плитные (КСП) фундаменты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/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Тот или иной конструктивный тип фундамента выбирается исходя из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результатов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технико-экономического сравнения различных вариантов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обусловлен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конструктивно-планировочной схемой строящегося высотного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характером напластований грунтов и их физико-механических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также спецификой взаимодействия возводимого объекта с грунтовым массивом и окружающей застройкой. 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3553230"/>
            <a:ext cx="121920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строительства подземных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сооружений.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современным технологиям освоения подземного пространства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относятся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технологии, приведенные 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Устройство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котлованов в откосах является наиболее простым и, как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экономичным решением, однако применение этого способа имеет множество ограничений, особенно в условиях стесненной городской застройки.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первую очередь ограничением выступает требуемая глубина котлована.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Увеличение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глубины заложения вызывает необходимость устройства более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пологих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откосов, при этом занимаемая площадь и объемы вынутого из котлована грунта существенно возрастают, что, как следствие, в силу ограниченности площадки делает этот способ нецелесообразным или невозможным.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4161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32404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0" y="6324047"/>
            <a:ext cx="120415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Рис.3.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технологии освоения подземного пространства</a:t>
            </a:r>
          </a:p>
        </p:txBody>
      </p:sp>
    </p:spTree>
    <p:extLst>
      <p:ext uri="{BB962C8B-B14F-4D97-AF65-F5344CB8AC3E}">
        <p14:creationId xmlns:p14="http://schemas.microsoft.com/office/powerpoint/2010/main" val="2205737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Существенно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осложняют применение метода устройства котлованов в откосах и подземные воды, поскольку в таком случае следует использовать строительное водопонижение.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связи с этим котлованы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откосами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обычно устраивают в условиях отсутствия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застройки 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глубоком залегании уровня подземных вод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4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6237" y="1354218"/>
            <a:ext cx="5937662" cy="186399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-1" y="3218214"/>
            <a:ext cx="59376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4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Схема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строительства в котловане: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с откосами;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с ограждением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063899" y="1056904"/>
            <a:ext cx="601330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 опускного колодца.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строительства предполагает устройство на поверхности или в пионерном котловане конструкции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колодца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открытого сверху и снизу. Стены в нижней части колодца оборудуют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режущим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краем — ножом. По мере извлечения грунта внутри колодца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 действием собственного веса или дополнительной нагрузки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погружается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грунт. В процессе погружения стены колодца могут наращиваться.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3867742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После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погружения колодца до необходимой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глубины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устраивают днище, гидроизоляцию и выполняют конструкции внутри колодца. Колодцы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круглые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плане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рис.5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хотя возможна и иная форма.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719" y="4593250"/>
            <a:ext cx="6006179" cy="218557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6112051" y="4762706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Рис.5.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сечений опускных колодцев в плане: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круглая;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квадратная;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прямоугольная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прямоугольная с поперечными перегородками</a:t>
            </a:r>
          </a:p>
        </p:txBody>
      </p:sp>
    </p:spTree>
    <p:extLst>
      <p:ext uri="{BB962C8B-B14F-4D97-AF65-F5344CB8AC3E}">
        <p14:creationId xmlns:p14="http://schemas.microsoft.com/office/powerpoint/2010/main" val="1813261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Самое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большое сооружение в мире, построенное способом опускного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колодца,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находится в России — это главная насосная станция в поселке Ольгино, имеющая диаметр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 м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глубину погружения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 м.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Ограждение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котлована из стальных элементов с забиркой.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грунта в котловане между металлическими элементами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забирка из деревянных досок или стального листа, препятствующая осыпанию грунта в котлован.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 несущих стальных элементов, как правило, используют трубы или двутавры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рис.6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погружают в пробуренные лидерные скважины или задавливают. При использовании в составе ограждения труб для их погружения возможно также применение технологии завинчивания. 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228" y="2769988"/>
            <a:ext cx="3780003" cy="320329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103228" y="6092478"/>
            <a:ext cx="37800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Рис.6.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Ограждение котлована из стальных элементов с забиркой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986459" y="2769987"/>
            <a:ext cx="8205541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Данный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 ограждения не является водонепроницаемым, в связи с чем при его применении в водонасыщенных грунтах необходимо обеспечить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водопонижение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сравнению с другими типами ограждений котлованов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забиркой характеризуется большей деформативностью 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обладает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меньшей прочностью.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Диапазон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ее применения обычно ограничивается глубиной котлована до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м.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Помимо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этого данный тип ограждения не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рекомендуется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при наличии в основании водонасыщенных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структурно-неустойчивых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грунтов</a:t>
            </a:r>
          </a:p>
        </p:txBody>
      </p:sp>
    </p:spTree>
    <p:extLst>
      <p:ext uri="{BB962C8B-B14F-4D97-AF65-F5344CB8AC3E}">
        <p14:creationId xmlns:p14="http://schemas.microsoft.com/office/powerpoint/2010/main" val="32497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Шпунтовые ограждения.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Стальные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шпунтовые ограждения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Шпунты Ларсена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в определенных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инженерно-геологических и гидрогеологических условиях и при глубине котлована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7…8 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технико-экономическим показателям могут оказаться эффективнее других способов ограждения котлованов.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Шпунтовые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ограждения представляют собой временные ограждения котлованов,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состоят из забитых в грунт стальных или деревянных шпунтовых свай.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Ограждения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шпунта изготавливаются под любые виды сооружений при устройстве фундаментов в случаях, когда невозможно произвести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разработку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котлованов в откосах.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Такие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ограждения из шпунта помогают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предотвратить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обрушение грунта при сооружении различного рода конструкций.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Шпунтовые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элементы стен представляют собой стальные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профили U- и Z-образного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поперечного сечения или плоские профили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7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8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снабженные замковыми захватами по краям, позволяющими фиксировать один элемент относительно другого в вертикальном положении.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351" y="4462760"/>
            <a:ext cx="5239107" cy="191428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38951" y="4157723"/>
            <a:ext cx="4655127" cy="22193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936028" y="6432858"/>
            <a:ext cx="30923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7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Шпунтовый элемент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546450" y="6432858"/>
            <a:ext cx="45168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8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Шпунтовое ограждение котлована</a:t>
            </a:r>
          </a:p>
        </p:txBody>
      </p:sp>
    </p:spTree>
    <p:extLst>
      <p:ext uri="{BB962C8B-B14F-4D97-AF65-F5344CB8AC3E}">
        <p14:creationId xmlns:p14="http://schemas.microsoft.com/office/powerpoint/2010/main" val="4119775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Погружение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шпунтовых элементов в грунт может осуществляться тремя способами: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ударным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вибрационным или способом вдавливания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Выбор способа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погружения зависит от ряда факторов: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грунтовых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условий,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наличия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вблизи котлована эксплуатируемых зданий и сооружений,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массы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длины погружаемых элементов,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наличия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необходимого оборудования.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Шпунт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же как и балочное ограждение, чаще всего предусматривается извлекаемым из грунта, для чего используются механизмы, аналогичные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механизмам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применяются для погружения.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Перспективным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методом погружения шпунта и балок, расширяющим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применения данного вида ограждения, особенно в условиях тесной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застройки, является их вдавливание в грунт, а также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вибропогружение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повышенной частотой вибрирования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2000 кол./мин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Шпунтовые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стены, устроенные в замок, обладают достаточно высокой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жесткостью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способны воспринимать изгибающие моменты, значительно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превышающие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предельные значения для ограждений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забиркой.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Ограничением для использования шпунта является сложность или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невозможность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его погружения в гравелистых, скальных и полускальных грунтах. Другим его недостатком является достаточно высокая стоимость</a:t>
            </a:r>
          </a:p>
        </p:txBody>
      </p:sp>
    </p:spTree>
    <p:extLst>
      <p:ext uri="{BB962C8B-B14F-4D97-AF65-F5344CB8AC3E}">
        <p14:creationId xmlns:p14="http://schemas.microsoft.com/office/powerpoint/2010/main" val="4156251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 «стена в грунте».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Данный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 применяется для строительства подземных зданий и сооружений в условиях непосредственной близости от существующих строений, в том числе под автомагистралями в городах, на узких и грузонапряженных дорогах. </a:t>
            </a: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назначению стены в грунте разделяют на три типа: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несущие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ограждающие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противофильтрационные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Стены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грунте также в некоторых случаях используются для устройства фундаментов.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учетом их назначения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подбирают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 заполнения: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твердеющих материалов,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сборные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сборно-монолитные,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нетвердеющих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заполнителей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02629" y="2831895"/>
            <a:ext cx="5838950" cy="282577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0" y="4044552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Сущность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способа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рис.9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состоит в том, что по периметру будущего котлована сооружается монолитная железобетонная направляющая стенка — форшахта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Она обеспечивает проектное направление и необходимую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точность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сооружения стены в грунте и предотвращает обрушение грунта в верхней части траншеи</a:t>
            </a:r>
            <a:r>
              <a:rPr lang="ru-RU" dirty="0"/>
              <a:t>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202629" y="5679399"/>
            <a:ext cx="59674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Рис.9.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Возведение «стены в грунте»: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устройство форшахты; 2 — разработка грунта в траншее;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армирование стен; 4 — бетонирование стен</a:t>
            </a:r>
          </a:p>
        </p:txBody>
      </p:sp>
    </p:spTree>
    <p:extLst>
      <p:ext uri="{BB962C8B-B14F-4D97-AF65-F5344CB8AC3E}">
        <p14:creationId xmlns:p14="http://schemas.microsoft.com/office/powerpoint/2010/main" val="2571035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Затем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 контуру будущего сооружения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специальными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землеройными механизмами разрабатывают узкую и глубокую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траншею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устройства в ней ограждающих стен.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удержания стенок траншей от обрушения при их разработке и последующем заполнении бетонной смесью, сборными железобетонными конструкциями или противофильтрационными материалами применяется глинистая суспензия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используется бентонитовая глина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Глинистый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 не ухудшает сцепления арматуры с бетоном, не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смешивается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бетонной смесью, что позволяет бетонировать подводным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способом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закрепленные глинистым раствором траншеи опускают арматурные каркасы и бетонируют конструкции стен, вытесняя глинистый раствор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бетонной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смесью.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После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разработки грунта в траншею по захваткам вставляют арматурные каркасы.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Траншею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бетонируют методом вертикально перемещаемой трубы или бетононасосами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устройстве сборных стен в траншею вставляют железобетонные панели.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dirty="0" smtClean="0"/>
              <a:t>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грунте монолитных стен методом вертикально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перемещающейся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трубы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(ВПТ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рекомендуется осуществлять посредством более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совершенной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— бетонирования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вибрирования.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После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того как бетон в траншее набрал необходимую прочность,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начинают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разработку грунта внутри сооружения. Работы проводят захватками сверху вниз.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необходимости для обеспечения устойчивости и прочности стен устанавливают обвязочные пояса, рамы, распорки, тяжи либо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грунтовые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анкеры.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7857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282046" y="1"/>
            <a:ext cx="5909953" cy="68480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Струйная цементация (</a:t>
            </a:r>
            <a:r>
              <a:rPr lang="ru-RU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jet-grouting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базируется на использовании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энергии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высокоскоростной струи жидкости для обработки природных грунтов с целями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уменьшения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водопроницаемости и увеличения прочности несвязанных песчаных грунтов;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сопротивления сдвигу и снижения деформативности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пылевато-глинистых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грунтов;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замещения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органогенных и техногенных грунтов, закрепление которых не позволяет достичь требуемой прочности, проницаемости и долговечности.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зависимости от конкретных целей обработки грунтов применяется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однокомпонентная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двухкомпонентная или трехкомпонентная струйная </a:t>
            </a:r>
            <a:r>
              <a:rPr lang="ru-RU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цементация</a:t>
            </a:r>
            <a:r>
              <a:rPr lang="ru-RU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Кроме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того, возможны также и некоторые специальные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Например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обрабатываемые грунты предварительно частично промывают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prewashing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либо после гидроразмыва и выноса на поверхность их полностью замещают раствором цемента, в том числе, как вариант, с добавлением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мраморной пудры.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Табл.1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04775"/>
            <a:ext cx="6056416" cy="332422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574" y="3446354"/>
            <a:ext cx="6027841" cy="32766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19602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Прочность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грунтоцемента или материала, получаемого в результате струйной цементации грунта, зависит как непосредственно от особенностей грунта, так и от расхода цемента на его закрепление.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Устройство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свай из грунтобетона выполняется в два этапа — в процессе прямого и обратного хода буровой колонны.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прямого хода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производят бурение специальной — лидерной — скважины до проектной отметки. Буровой раствор, в качестве которого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вода, бентонитовый или цементный раствор, через открытый прямой клапан подается в буровой наконечник для удаления шлама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бурения.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обратном ходе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цементный раствор под высоким давлением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поступает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сопла расположенного на нижнем конце буровой колонны монитора, после чего начинается подъем колонны и одновременное ее вращение. Когда создается высокое давление, прямой клапан закрывается, препятствуя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поступлению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цементного раствора в буровой наконечник, поэтому весь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 подается исключительно в сопла монитора.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Однокомпонентная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струйная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цементация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характеризуется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размывом, перемешиванием и закреплением грунтов исключительно струей цементного раствора. В таком случае возможно достижение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диаметра колонны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обработанного грунта 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пределах 0,4…0,8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Как правило,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 имеет водоцементное отношение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/ Ц =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0,8…1,0.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Двухкомпонентная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струйная цементация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размывом, перемешиванием и закреплением грунтов с помощью двух струй. При двухкомпонентной струйной цементации можно получить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 колонны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обработанного грунта в пределах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0,8…1,8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Как правило, используется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цементный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 при водоцементном отношении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В/Ц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0,8…1,0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при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противофильтрационных завес в раствор дополнительно добавляется бентонитовый порошок в пределах 2 % от массы использовавшегося цемента. </a:t>
            </a:r>
          </a:p>
        </p:txBody>
      </p:sp>
    </p:spTree>
    <p:extLst>
      <p:ext uri="{BB962C8B-B14F-4D97-AF65-F5344CB8AC3E}">
        <p14:creationId xmlns:p14="http://schemas.microsoft.com/office/powerpoint/2010/main" val="4174674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Трехкомпонентная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струйная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цементация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размывом, перемешиванием и закреплением грунтов с помощью трех струй.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Струя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воды помещается внутрь струи сжатого воздуха и подается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через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верхнее сопло, что позволяет не только увеличить энергию размыва, но и использовать известный эффект «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эрлифта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для выноса на поверхность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легких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частиц размываемых грунтов.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Струя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цементного раствора подается через нижнее сопло и служит для перемешивания размытых, как правило, тяжелых частиц грунтов. При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трехкомпонентной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струйной цементации возможно достижение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диаметра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колонны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обработанного грунта в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пределах 0,8…2,0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</a:t>
            </a:r>
          </a:p>
          <a:p>
            <a:pPr algn="just"/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Буросмесительная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Сущность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буросмесительного способа состоит в следующем: к полой штанге буровой установки прикрепляется специальный рабочий орган (буросмеситель), с помощью которого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бурения происходит размельчение и перемешивание грунта с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водоцементным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раствором или другими химическими реагентами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рис.10 и 11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Различают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две схемы устройства грунтоцементных свай: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первой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подача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цементной суспензии осуществляется в процессе погружения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проектной отметки (прямой ход) или в процессе извлечения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(обратный ход),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— как при прямом, так и при обратном ходе инструмента.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Приготовленный в смесительных установках цементный раствор подается в промежуточную емкость, откуда под давлением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5 атм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через вертлюг и полую штангу он поступает в буросмеситель.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Когда буросмеситель погружается в грунтовый массив, через имеющиеся в его лопастях отверстия раствор нагнетается в грунт.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09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6838" y="106630"/>
            <a:ext cx="5523942" cy="324221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6838" y="3428999"/>
            <a:ext cx="5523942" cy="333993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5757618" y="106631"/>
            <a:ext cx="643438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Рис.10.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Буросмесительная технология: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позиционирование буровой головки и подача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суспензии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буровая головка погружается в грунт при скорости вращения 100…200 об./мин, грунт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смешивается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цементной суспензией;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буровая головка при постоянной подаче суспензии погружается на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необходимую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глубину;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образовавшаяся смесь из цементной суспензии и грунта при выемке буровой головки еще раз смешивается и дальше обогащается суспензией;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готовая свая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640780" y="5098967"/>
            <a:ext cx="55932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реализации буросмесительной технологии</a:t>
            </a:r>
          </a:p>
        </p:txBody>
      </p:sp>
    </p:spTree>
    <p:extLst>
      <p:ext uri="{BB962C8B-B14F-4D97-AF65-F5344CB8AC3E}">
        <p14:creationId xmlns:p14="http://schemas.microsoft.com/office/powerpoint/2010/main" val="778029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Существует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еще один способ. В соответствии с ним при погружении буросмесителя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выемки грунта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одновременно с резанием грунта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подается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определенное количество воды, требуемое для того, чтобы разрыхленный грунт перешел в текучее состояние.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выглублении буросмесителя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образовавшуюся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грунтовую массу вводится водоцементный раствор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/ Ц = 0,5…0,6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Важно, что данный способ дает возможность получить однородную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цементогрунтовую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смесь всего лишь за один-два прохода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буросмесителя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также снизить усилия резания в несколько раз.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Благодаря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этому можно изготавливать сваи большой длины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20 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цементного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раствора осуществляется при выглублении буросмесителя, т. е. устройство сваи не связано со сроками схватывания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цемента.</a:t>
            </a:r>
          </a:p>
          <a:p>
            <a:pPr algn="just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Крепление откосов буровыми анкерами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городских условиях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консольные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подпорные стены применяют при глубинах котлована, как правило, не превышающих 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м.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 устройстве более глубоких котлованов применяют различные способы их крепления, позволяющие снизить усилия в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ограждении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его деформации.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Наиболее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предпочтительным с точки зрения удобства экскавации грунта и организации работ в котловане является крепление ограждающей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грунтовыми анкерами.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Анкерное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крепление воспринимает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опрокидывающий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момент, действующий со стороны грунта на ограждающую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конструкцию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 этом возникающие в них растягивающие усилия передаются на глубокие слои грунта, расположенные за призмой обрушения.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По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способу устройства анкеры подразделяются на буровые, завинчиваемые,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задавливаемые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забивные и комбинированные. Для крепления ограждений котлованов в городских условиях в большинстве случаев используются буровые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анкеры.</a:t>
            </a:r>
            <a:endParaRPr lang="ru-RU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042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Конструктивно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грунтовые анкеры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12.13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состоят из стопорного устройства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оголовка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анкерной тяги к рабочей части (заделки). Стопорное устройство является опорной частью анкера и обеспечивает натяжение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закрепление анкерной тяги на ограждающую конструкцию.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Анкерная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тяга представляет собой напрягаемый элемент, передающий усилие от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рабочую часть анкера. Рабочая часть анкера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фиксирует его положение в грунтовой толще, передавая выдергивающее усилие от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грунтовый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массив.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077" y="1908216"/>
            <a:ext cx="5235933" cy="33129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14208" y="1661543"/>
            <a:ext cx="3972918" cy="298171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14208" y="4643252"/>
            <a:ext cx="3972918" cy="214752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36078" y="5221116"/>
            <a:ext cx="51296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Рис.12.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анкерного крепления ограждающей стенки тремя ярусами наклонных грунтовых анкеров: 1 — стенка; 2 — стопорное устройство (оголовок); 3 — анкерная тяга; 4 — рабочая часть анкера; 5 — линия скольжения призмы обрушения грунта; I, II, III — этапы разработки котлована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287126" y="1661543"/>
            <a:ext cx="271414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Рис.13.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инъекционного анкера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415464" y="2736277"/>
            <a:ext cx="264819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Рис.14.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Конструкция рабочей части анкера: 1 — канат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стальной диск;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стальное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кольцо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труба с отверстиями для инъецирования;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пакерное устройство;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зона инъецирования;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цементный раствор</a:t>
            </a:r>
          </a:p>
        </p:txBody>
      </p:sp>
    </p:spTree>
    <p:extLst>
      <p:ext uri="{BB962C8B-B14F-4D97-AF65-F5344CB8AC3E}">
        <p14:creationId xmlns:p14="http://schemas.microsoft.com/office/powerpoint/2010/main" val="2235037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"/>
            <a:ext cx="12192000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Нагельное крепление ограждений котлованов по схеме работы близко к анкерному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Нагели (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Рис.15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обычно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представляют собой стержневые или трубчатые элементы, погружаемые в грунт по мере разработки котлована.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Они армируют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грунтовый массив и воспринимают выдергивающие усилия.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Отличием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нагелей от грунтовых анкеров является их более простая конструкция 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предварительного натяжения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Кроме того, в отличие от анкеров, передающих давление на ограждение в границах зоны заделки в глубокие слои грунта за пределы призмы обрушения, нагели связывают грунтовый массив по всей своей длине, образуя самонесущую массивную подпорную стенку из армированного грунта.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При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креплении ограждений котлованов применяют также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буроинъекционные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нагели, состоящие из металлического армирующего стержня,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размещенного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пробуренной в грунте скважине, заполненной твердеющим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раствором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Такой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 включает следующие операции: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пробуривание скважины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грунте,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частичное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 ее твердеющим раствором,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погружение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раствор армирующего стержня,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фиксация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его положения в скважине, </a:t>
            </a:r>
            <a:endParaRPr lang="ru-RU" b="1" i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buFontTx/>
              <a:buChar char="-"/>
            </a:pP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последующее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 скважины твердеющим раствором и </a:t>
            </a:r>
            <a:r>
              <a:rPr lang="ru-RU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выдержка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его затвердевания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00694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4381" y="104156"/>
            <a:ext cx="8437728" cy="228871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8562109" y="104156"/>
            <a:ext cx="35677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Рис.15. </a:t>
            </a: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Варианты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комбинированных креплений с применением нагелей: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заанкеренное ограждение;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консольная стенка;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естественный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откос.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4381" y="2392871"/>
            <a:ext cx="11976575" cy="18312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Распорное крепление котлованов. </a:t>
            </a:r>
            <a:endParaRPr lang="ru-RU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его основным элементам относятся расстрелы, раскосы и продольные пояса (</a:t>
            </a: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Главными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достоинствами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этого типа крепления являются простота конструкции, легкость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монтажа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демонтажа, возможность повторного использования. Однако высокая трудоемкость, повышенный расход металла и сильное загромождение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свободного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пространства строительного котлована делают распорное крепление не всегда приемлемым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4380" y="4141014"/>
            <a:ext cx="7642081" cy="263385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7766462" y="4057886"/>
            <a:ext cx="433449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Рис.16.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Распорное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крепление (а); распорное крепление с промежуточными сваями (б):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ограждающая конструкция;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расстрел;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продольный пояс; </a:t>
            </a:r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промежуточная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свая.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973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Крепление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ограждающих конструкций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вскрытии широких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котлованов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осуществлять и с </a:t>
            </a:r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применением подкосов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этом случае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производят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разработку ядра котлована до проектных отметок без оголения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ограждающих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стен за счет устройства защитных грунтовых берм. </a:t>
            </a:r>
            <a:endParaRPr lang="ru-RU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Затем бетонируют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специальную опорную плиту или используют в ее качестве часть основной конструкции, в которую упирают трубчатые подкосы (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рис.17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после установки подкосов приступают к дальнейшей разработке берм.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466" y="1677382"/>
            <a:ext cx="4453580" cy="354776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Прямоугольник 3"/>
          <p:cNvSpPr/>
          <p:nvPr/>
        </p:nvSpPr>
        <p:spPr>
          <a:xfrm>
            <a:off x="0" y="5225143"/>
            <a:ext cx="454604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Рис.17. Крепление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котлована с помощью подкосов: 1 — ограждающая конструкция; 2 — подкос; 3 — защитная берма; 4 — контур дна котлована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опорная плита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b="9732"/>
          <a:stretch/>
        </p:blipFill>
        <p:spPr>
          <a:xfrm>
            <a:off x="4638512" y="3236084"/>
            <a:ext cx="7446511" cy="29740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5179489" y="6347408"/>
            <a:ext cx="5844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подкосной (а) и подпорной (б) систем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645767" y="1677382"/>
            <a:ext cx="744651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распорном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Рис.18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и подкосном (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рис.17)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креплениях стойки устанавливают на дно траншеи. В первом случае стойки крепят распорками, во втором —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подкосами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Конструкция распорного крепления состоит из сборно-раздвижных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распорных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рам, монтируемых из отдельных стальных секций, и инвентарных деревянных щитов.</a:t>
            </a:r>
          </a:p>
        </p:txBody>
      </p:sp>
    </p:spTree>
    <p:extLst>
      <p:ext uri="{BB962C8B-B14F-4D97-AF65-F5344CB8AC3E}">
        <p14:creationId xmlns:p14="http://schemas.microsoft.com/office/powerpoint/2010/main" val="254175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C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18288" marR="0" lvl="0" indent="0" algn="ctr" defTabSz="914400" rtl="0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14680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</TotalTime>
  <Words>2928</Words>
  <Application>Microsoft Office PowerPoint</Application>
  <PresentationFormat>Широкоэкранный</PresentationFormat>
  <Paragraphs>296</Paragraphs>
  <Slides>29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User</cp:lastModifiedBy>
  <cp:revision>28</cp:revision>
  <dcterms:created xsi:type="dcterms:W3CDTF">2024-01-09T14:56:14Z</dcterms:created>
  <dcterms:modified xsi:type="dcterms:W3CDTF">2025-04-14T08:08:08Z</dcterms:modified>
</cp:coreProperties>
</file>